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0" r:id="rId6"/>
    <p:sldId id="308" r:id="rId7"/>
    <p:sldId id="307" r:id="rId8"/>
    <p:sldId id="261" r:id="rId9"/>
    <p:sldId id="263" r:id="rId10"/>
    <p:sldId id="264" r:id="rId11"/>
    <p:sldId id="279" r:id="rId12"/>
    <p:sldId id="310" r:id="rId13"/>
    <p:sldId id="267" r:id="rId14"/>
    <p:sldId id="268" r:id="rId15"/>
    <p:sldId id="269" r:id="rId16"/>
    <p:sldId id="309" r:id="rId17"/>
    <p:sldId id="293" r:id="rId18"/>
    <p:sldId id="295" r:id="rId19"/>
    <p:sldId id="302" r:id="rId20"/>
    <p:sldId id="274" r:id="rId21"/>
    <p:sldId id="275" r:id="rId22"/>
    <p:sldId id="306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Times New Roman Bold" panose="02020803070505020304" pitchFamily="18" charset="0"/>
      <p:regular r:id="rId28"/>
      <p:bold r:id="rId29"/>
    </p:embeddedFont>
    <p:embeddedFont>
      <p:font typeface="Times New Roman Medium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8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61F6-5FD3-412E-87E6-5E76974E13F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B026-5BAB-46DE-8774-BC1BFC8EB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3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" y="1333"/>
            <a:ext cx="18285714" cy="10285667"/>
            <a:chOff x="0" y="0"/>
            <a:chExt cx="24380952" cy="13714222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991600" y="2421970"/>
            <a:ext cx="7282293" cy="4828983"/>
            <a:chOff x="0" y="0"/>
            <a:chExt cx="9468363" cy="62785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68358" cy="6278626"/>
            </a:xfrm>
            <a:custGeom>
              <a:avLst/>
              <a:gdLst/>
              <a:ahLst/>
              <a:cxnLst/>
              <a:rect l="l" t="t" r="r" b="b"/>
              <a:pathLst>
                <a:path w="9468358" h="6278626">
                  <a:moveTo>
                    <a:pt x="0" y="0"/>
                  </a:moveTo>
                  <a:lnTo>
                    <a:pt x="9468358" y="0"/>
                  </a:lnTo>
                  <a:lnTo>
                    <a:pt x="9468358" y="6278626"/>
                  </a:lnTo>
                  <a:lnTo>
                    <a:pt x="0" y="6278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r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35913" y="2819556"/>
            <a:ext cx="10981866" cy="300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 Title: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for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Organizations</a:t>
            </a:r>
          </a:p>
          <a:p>
            <a:pPr algn="ctr">
              <a:lnSpc>
                <a:spcPts val="6024"/>
              </a:lnSpc>
            </a:pPr>
            <a:endParaRPr lang="en-US" sz="4000" spc="-140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94076" y="1291440"/>
            <a:ext cx="1082370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 GIRLS  4 . 0  OPEN DAY 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5913" y="7836033"/>
            <a:ext cx="12061579" cy="274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sz="22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NAMES: </a:t>
            </a:r>
          </a:p>
          <a:p>
            <a:pPr algn="just">
              <a:lnSpc>
                <a:spcPts val="2758"/>
              </a:lnSpc>
            </a:pPr>
            <a:endParaRPr lang="en-US" sz="2299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27813" lvl="3" indent="-156953" algn="just">
              <a:lnSpc>
                <a:spcPts val="4254"/>
              </a:lnSpc>
              <a:buAutoNum type="arabicPeriod"/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Chianu-Okoli Chinemerem CG/24/0618          3. Rashida Yakubu CG/24/0700</a:t>
            </a:r>
          </a:p>
          <a:p>
            <a:pPr algn="just">
              <a:lnSpc>
                <a:spcPts val="4254"/>
              </a:lnSpc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2. Kate Amarachukwu Igwilo  CG/24/0135        4. Gamuchirai Muchafa CG/24/0608</a:t>
            </a:r>
          </a:p>
          <a:p>
            <a:pPr marL="627813" lvl="3" indent="-156953" algn="ctr">
              <a:lnSpc>
                <a:spcPts val="4254"/>
              </a:lnSpc>
            </a:pPr>
            <a:r>
              <a:rPr lang="en-US" sz="2299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5.  Omote Oboakpororo CG/24/0725</a:t>
            </a:r>
          </a:p>
          <a:p>
            <a:pPr marL="627813" lvl="3" indent="-156953" algn="l">
              <a:lnSpc>
                <a:spcPts val="3861"/>
              </a:lnSpc>
            </a:pPr>
            <a:endParaRPr lang="en-US" sz="2299">
              <a:solidFill>
                <a:srgbClr val="FFFFFF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1449" y="5297548"/>
            <a:ext cx="8781102" cy="4823148"/>
            <a:chOff x="0" y="0"/>
            <a:chExt cx="11708135" cy="6430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8130" cy="6430899"/>
            </a:xfrm>
            <a:custGeom>
              <a:avLst/>
              <a:gdLst/>
              <a:ahLst/>
              <a:cxnLst/>
              <a:rect l="l" t="t" r="r" b="b"/>
              <a:pathLst>
                <a:path w="11708130" h="6430899">
                  <a:moveTo>
                    <a:pt x="0" y="0"/>
                  </a:moveTo>
                  <a:lnTo>
                    <a:pt x="11708130" y="0"/>
                  </a:lnTo>
                  <a:lnTo>
                    <a:pt x="11708130" y="6430899"/>
                  </a:lnTo>
                  <a:lnTo>
                    <a:pt x="0" y="643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37" r="-64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810206"/>
            <a:ext cx="9142857" cy="7476104"/>
            <a:chOff x="0" y="0"/>
            <a:chExt cx="12190476" cy="9968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0509" cy="9968195"/>
            </a:xfrm>
            <a:custGeom>
              <a:avLst/>
              <a:gdLst/>
              <a:ahLst/>
              <a:cxnLst/>
              <a:rect l="l" t="t" r="r" b="b"/>
              <a:pathLst>
                <a:path w="12190509" h="9968195">
                  <a:moveTo>
                    <a:pt x="0" y="0"/>
                  </a:moveTo>
                  <a:lnTo>
                    <a:pt x="12190509" y="0"/>
                  </a:lnTo>
                  <a:lnTo>
                    <a:pt x="12190509" y="9968195"/>
                  </a:lnTo>
                  <a:lnTo>
                    <a:pt x="0" y="996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2" b="-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29357" y="1562100"/>
            <a:ext cx="11247834" cy="174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4800" spc="-172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of  HIPAA regulatory Standard</a:t>
            </a:r>
          </a:p>
          <a:p>
            <a:pPr algn="ctr">
              <a:lnSpc>
                <a:spcPts val="6959"/>
              </a:lnSpc>
            </a:pPr>
            <a:endParaRPr lang="en-US" sz="5798" spc="-172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640" y="2730428"/>
            <a:ext cx="8267323" cy="276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3050" spc="-8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HIPAA: Requires safeguards to protect electronic protected health information (ePHI) and ensure data integrity, confidentiality, and availability.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3"/>
            <a:ext cx="18286857" cy="10286334"/>
            <a:chOff x="0" y="0"/>
            <a:chExt cx="24382476" cy="1371511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2476" cy="13715112"/>
            </a:xfrm>
            <a:custGeom>
              <a:avLst/>
              <a:gdLst/>
              <a:ahLst/>
              <a:cxnLst/>
              <a:rect l="l" t="t" r="r" b="b"/>
              <a:pathLst>
                <a:path w="24382476" h="13715112">
                  <a:moveTo>
                    <a:pt x="0" y="0"/>
                  </a:moveTo>
                  <a:lnTo>
                    <a:pt x="24382476" y="0"/>
                  </a:lnTo>
                  <a:lnTo>
                    <a:pt x="24382476" y="13715112"/>
                  </a:lnTo>
                  <a:lnTo>
                    <a:pt x="0" y="1371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352800" y="983269"/>
            <a:ext cx="11162137" cy="148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36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CASE STUDY:</a:t>
            </a:r>
            <a:r>
              <a:rPr lang="en-US" sz="36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 ON ST THOMAS HOSPITAL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2718621"/>
            <a:ext cx="17838476" cy="730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St. Thomas Hospital, a prominent healthcare facility in Accra, encountered a severe ransomware attack. Early on a Monday, an employee reported an inability to access critical hospital data. Upon investigation,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IT department uncovered that external attackers had encrypted sensitive data and observed unusual network activity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attackers demanded a significant ransom, threatening to publicly release the data and maintain the encryption unless their demands were met.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patient data and ensure strict adherence to HIPAA regulations and internal hospital policies.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Focus: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an Incident Response Framework tailored for St. Thomas Hospital.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Framework: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Implementing the SANS Incident Response Framework, which includes the phases of Preparation, Identification, Containment, Eradication, Recovery, and Lessons Learned.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ransom demanded: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Million Dollars  worth of  Bitcoins</a:t>
            </a:r>
          </a:p>
        </p:txBody>
      </p:sp>
    </p:spTree>
    <p:extLst>
      <p:ext uri="{BB962C8B-B14F-4D97-AF65-F5344CB8AC3E}">
        <p14:creationId xmlns:p14="http://schemas.microsoft.com/office/powerpoint/2010/main" val="416587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8231" y="1638300"/>
            <a:ext cx="12851538" cy="24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48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Ransomware Attack Flow</a:t>
            </a:r>
          </a:p>
          <a:p>
            <a:pPr algn="ctr">
              <a:lnSpc>
                <a:spcPts val="6598"/>
              </a:lnSpc>
            </a:pPr>
            <a:endParaRPr lang="en-US" sz="4800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6598"/>
              </a:lnSpc>
            </a:pPr>
            <a:endParaRPr lang="en-US" sz="5498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1600200" y="2884731"/>
            <a:ext cx="15087600" cy="6781800"/>
            <a:chOff x="0" y="0"/>
            <a:chExt cx="24149558" cy="10806938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24149558" cy="10806938"/>
            </a:xfrm>
            <a:custGeom>
              <a:avLst/>
              <a:gdLst/>
              <a:ahLst/>
              <a:cxnLst/>
              <a:rect l="l" t="t" r="r" b="b"/>
              <a:pathLst>
                <a:path w="24149558" h="10806938">
                  <a:moveTo>
                    <a:pt x="0" y="0"/>
                  </a:moveTo>
                  <a:lnTo>
                    <a:pt x="24149558" y="0"/>
                  </a:lnTo>
                  <a:lnTo>
                    <a:pt x="24149558" y="10806938"/>
                  </a:lnTo>
                  <a:lnTo>
                    <a:pt x="0" y="1080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01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99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67600" y="3009900"/>
            <a:ext cx="10668000" cy="6814210"/>
            <a:chOff x="0" y="0"/>
            <a:chExt cx="15735680" cy="9744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35681" cy="9744075"/>
            </a:xfrm>
            <a:custGeom>
              <a:avLst/>
              <a:gdLst/>
              <a:ahLst/>
              <a:cxnLst/>
              <a:rect l="l" t="t" r="r" b="b"/>
              <a:pathLst>
                <a:path w="15735681" h="9744075">
                  <a:moveTo>
                    <a:pt x="0" y="0"/>
                  </a:moveTo>
                  <a:lnTo>
                    <a:pt x="15735681" y="0"/>
                  </a:lnTo>
                  <a:lnTo>
                    <a:pt x="15735681" y="9744075"/>
                  </a:lnTo>
                  <a:lnTo>
                    <a:pt x="0" y="9744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91" r="-32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60250" y="1675727"/>
            <a:ext cx="11368778" cy="174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4800" spc="-17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Ransomware.txt File on all Folders</a:t>
            </a:r>
          </a:p>
          <a:p>
            <a:pPr algn="ctr">
              <a:lnSpc>
                <a:spcPts val="6958"/>
              </a:lnSpc>
            </a:pPr>
            <a:endParaRPr lang="en-US" sz="5799" spc="-17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8F1E2-6B19-A718-6981-97F2DDD3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" y="3048000"/>
            <a:ext cx="7224444" cy="6776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13716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29800" y="2781300"/>
            <a:ext cx="8088248" cy="7367216"/>
            <a:chOff x="0" y="0"/>
            <a:chExt cx="10223319" cy="9274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3373" cy="9274302"/>
            </a:xfrm>
            <a:custGeom>
              <a:avLst/>
              <a:gdLst/>
              <a:ahLst/>
              <a:cxnLst/>
              <a:rect l="l" t="t" r="r" b="b"/>
              <a:pathLst>
                <a:path w="10223373" h="9274302">
                  <a:moveTo>
                    <a:pt x="0" y="0"/>
                  </a:moveTo>
                  <a:lnTo>
                    <a:pt x="10223373" y="0"/>
                  </a:lnTo>
                  <a:lnTo>
                    <a:pt x="10223373" y="9274302"/>
                  </a:lnTo>
                  <a:lnTo>
                    <a:pt x="0" y="927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" b="-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4236" y="800100"/>
            <a:ext cx="14939527" cy="2595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4400" spc="-17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Stages for</a:t>
            </a:r>
          </a:p>
          <a:p>
            <a:pPr algn="ctr">
              <a:lnSpc>
                <a:spcPts val="6889"/>
              </a:lnSpc>
            </a:pPr>
            <a:r>
              <a:rPr lang="en-US" sz="4400" spc="-17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 Thomas Hospital</a:t>
            </a:r>
          </a:p>
          <a:p>
            <a:pPr algn="ctr">
              <a:lnSpc>
                <a:spcPts val="6889"/>
              </a:lnSpc>
            </a:pPr>
            <a:endParaRPr lang="en-US" sz="5400" spc="-17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400" y="2957345"/>
            <a:ext cx="10325616" cy="677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processes and procedures for incident response which will avoid critical steps being missed during the incident.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Stakeholders should be known and informed and their roles should be identified.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 communication plan for effective incident response.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b="1" spc="-84" dirty="0">
                <a:latin typeface="Times New Roman"/>
                <a:ea typeface="Times New Roman"/>
                <a:cs typeface="Times New Roman"/>
                <a:sym typeface="Times New Roman"/>
              </a:rPr>
              <a:t>The SANS Response phases: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preparing to get ready to handle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detect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Containment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limiting the impact of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Eradication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removing the threat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Recovery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recover to operational stage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learned: document and improve the process.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074" y="4536657"/>
            <a:ext cx="5860521" cy="4014056"/>
            <a:chOff x="0" y="0"/>
            <a:chExt cx="9763313" cy="6687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3252" cy="6687185"/>
            </a:xfrm>
            <a:custGeom>
              <a:avLst/>
              <a:gdLst/>
              <a:ahLst/>
              <a:cxnLst/>
              <a:rect l="l" t="t" r="r" b="b"/>
              <a:pathLst>
                <a:path w="9763252" h="6687185">
                  <a:moveTo>
                    <a:pt x="0" y="0"/>
                  </a:moveTo>
                  <a:lnTo>
                    <a:pt x="9763252" y="0"/>
                  </a:lnTo>
                  <a:lnTo>
                    <a:pt x="9763252" y="6687185"/>
                  </a:lnTo>
                  <a:lnTo>
                    <a:pt x="0" y="6687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96595" y="1331512"/>
            <a:ext cx="5821897" cy="84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3590" lvl="1" indent="-636795" algn="ctr">
              <a:lnSpc>
                <a:spcPts val="7079"/>
              </a:lnSpc>
              <a:buAutoNum type="arabicPeriod"/>
            </a:pPr>
            <a:r>
              <a:rPr lang="en-US" sz="4800" spc="-17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890111"/>
            <a:ext cx="14807120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50" spc="-7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50" spc="-7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ready to prevent and respond to ransomware 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5214" y="3346171"/>
            <a:ext cx="11766556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back up critical patient data regularly.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an inventory of assets in the healthcare center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internal and external communication plan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Training: Train staff to recognize and respond to phishing and ransomware threats.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Assets &amp; Patch Management: Regularly update all systems and software to patch vulnerabilities.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antivirus, endpoint detection, and network monitoring tools.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6558" y="7404571"/>
            <a:ext cx="8630286" cy="215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Software: Veeam, Acronis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Platforms:KnowBe4,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Cofense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Management: ManageEngine,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Automox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 Tools: Carbon Black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9692666"/>
            <a:ext cx="11569009" cy="38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400" spc="-7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400" spc="-7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regular data backups and disaster recovery plans.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and white rectangle  Description automatically generated"/>
          <p:cNvSpPr/>
          <p:nvPr/>
        </p:nvSpPr>
        <p:spPr>
          <a:xfrm>
            <a:off x="2286" y="-107403"/>
            <a:ext cx="18285714" cy="10385611"/>
          </a:xfrm>
          <a:custGeom>
            <a:avLst/>
            <a:gdLst/>
            <a:ahLst/>
            <a:cxnLst/>
            <a:rect l="l" t="t" r="r" b="b"/>
            <a:pathLst>
              <a:path w="18285714" h="10385611">
                <a:moveTo>
                  <a:pt x="0" y="0"/>
                </a:moveTo>
                <a:lnTo>
                  <a:pt x="18285714" y="0"/>
                </a:lnTo>
                <a:lnTo>
                  <a:pt x="18285714" y="10385611"/>
                </a:lnTo>
                <a:lnTo>
                  <a:pt x="0" y="1038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" r="-485"/>
            </a:stretch>
          </a:blipFill>
        </p:spPr>
        <p:txBody>
          <a:bodyPr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72400" y="49305"/>
            <a:ext cx="8641277" cy="10287000"/>
          </a:xfrm>
          <a:custGeom>
            <a:avLst/>
            <a:gdLst/>
            <a:ahLst/>
            <a:cxnLst/>
            <a:rect l="l" t="t" r="r" b="b"/>
            <a:pathLst>
              <a:path w="8293645" h="10287000">
                <a:moveTo>
                  <a:pt x="0" y="0"/>
                </a:moveTo>
                <a:lnTo>
                  <a:pt x="8293646" y="0"/>
                </a:lnTo>
                <a:lnTo>
                  <a:pt x="8293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7" r="-2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9600" y="3238500"/>
            <a:ext cx="4732328" cy="303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spc="-14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Sample Incident Response Playbook for St Thomas Hospital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BBEB-E2DE-3449-E690-682BF839F0AA}"/>
              </a:ext>
            </a:extLst>
          </p:cNvPr>
          <p:cNvSpPr txBox="1"/>
          <p:nvPr/>
        </p:nvSpPr>
        <p:spPr>
          <a:xfrm>
            <a:off x="7620000" y="4191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G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1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025" y="1328337"/>
            <a:ext cx="15626619" cy="8435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1768152" y="109900"/>
            <a:ext cx="14751695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3A3838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 Playbook – 2.  Identification Stage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D4AC-8726-6995-F438-3491347F58EB}"/>
              </a:ext>
            </a:extLst>
          </p:cNvPr>
          <p:cNvSpPr txBox="1"/>
          <p:nvPr/>
        </p:nvSpPr>
        <p:spPr>
          <a:xfrm>
            <a:off x="3200400" y="740781"/>
            <a:ext cx="9144000" cy="56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and confirm ransomware infections early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E1D11-3200-2F3B-6FD5-4117C64DA6B2}"/>
              </a:ext>
            </a:extLst>
          </p:cNvPr>
          <p:cNvSpPr txBox="1"/>
          <p:nvPr/>
        </p:nvSpPr>
        <p:spPr>
          <a:xfrm>
            <a:off x="4038600" y="9559251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0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encourages entities to implement monitoring mechanisms</a:t>
            </a:r>
            <a:endParaRPr lang="en-NG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479762"/>
            <a:ext cx="13296900" cy="73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352800" y="87338"/>
            <a:ext cx="16795100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 Playbook – 3. Containment Stage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0D6E78E-0A11-E129-B299-157D083D1BC6}"/>
              </a:ext>
            </a:extLst>
          </p:cNvPr>
          <p:cNvSpPr txBox="1"/>
          <p:nvPr/>
        </p:nvSpPr>
        <p:spPr>
          <a:xfrm>
            <a:off x="24384" y="6826724"/>
            <a:ext cx="9329928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Segmentation: Cisco Firepower, Palo Alto Networks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Firewall Solutions: Check Point, Fortinet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 CrowdStrike Falcon, Carbon Black, or Microsoft Defender ATP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9811F89-6734-F405-1FA4-B770BDB9F7F9}"/>
              </a:ext>
            </a:extLst>
          </p:cNvPr>
          <p:cNvSpPr txBox="1"/>
          <p:nvPr/>
        </p:nvSpPr>
        <p:spPr>
          <a:xfrm>
            <a:off x="3886200" y="846588"/>
            <a:ext cx="10242947" cy="466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the spread of ransomware within the network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92A23C2-3AE9-F07A-4643-B8E91FEE56A2}"/>
              </a:ext>
            </a:extLst>
          </p:cNvPr>
          <p:cNvSpPr txBox="1"/>
          <p:nvPr/>
        </p:nvSpPr>
        <p:spPr>
          <a:xfrm>
            <a:off x="3823355" y="9735601"/>
            <a:ext cx="10338435" cy="47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2400" spc="-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HIPPA Regulation:</a:t>
            </a:r>
            <a:r>
              <a:rPr lang="en-US" sz="2400" spc="-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Enforces access control measures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1567854"/>
            <a:ext cx="101346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3363396" y="63368"/>
            <a:ext cx="116586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Playbook –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en-US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  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Remediation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Stage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A06A542-2032-C081-9A75-EABFE6E99850}"/>
              </a:ext>
            </a:extLst>
          </p:cNvPr>
          <p:cNvSpPr txBox="1"/>
          <p:nvPr/>
        </p:nvSpPr>
        <p:spPr>
          <a:xfrm>
            <a:off x="2643306" y="870546"/>
            <a:ext cx="12378690" cy="44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4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remove ransomware from affected systems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987FF4F-0C70-BFA3-4ADE-E09B7C736D5E}"/>
              </a:ext>
            </a:extLst>
          </p:cNvPr>
          <p:cNvSpPr txBox="1"/>
          <p:nvPr/>
        </p:nvSpPr>
        <p:spPr>
          <a:xfrm>
            <a:off x="361172" y="2703457"/>
            <a:ext cx="9464762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3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antivirus and anti-malware tools to clean infected systems.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forensic analysis to determine how the ransomware entered.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Resetting passwords on all accounts especially compromised system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E036B0C-86BA-41AA-20BC-61774FB4454D}"/>
              </a:ext>
            </a:extLst>
          </p:cNvPr>
          <p:cNvSpPr txBox="1"/>
          <p:nvPr/>
        </p:nvSpPr>
        <p:spPr>
          <a:xfrm>
            <a:off x="361172" y="6286500"/>
            <a:ext cx="6781800" cy="1887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20194" lvl="2" indent="-240065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Antivirus Software: Bitdefender, Norton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Forensic Tools: EnCase, FTK (Forensic Toolkit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XDR: DLP, </a:t>
            </a:r>
            <a:r>
              <a:rPr lang="en-US" sz="2000" spc="-8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TheHive</a:t>
            </a: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Magnet Axiom, CrowdStrike Falcon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E1CA7-0D71-128D-56DA-831478EF24EF}"/>
              </a:ext>
            </a:extLst>
          </p:cNvPr>
          <p:cNvSpPr txBox="1"/>
          <p:nvPr/>
        </p:nvSpPr>
        <p:spPr>
          <a:xfrm>
            <a:off x="681934" y="923178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Mandates thorough investigations of security incidents</a:t>
            </a:r>
            <a:endParaRPr lang="en-NG" sz="2400" dirty="0"/>
          </a:p>
        </p:txBody>
      </p:sp>
    </p:spTree>
    <p:extLst>
      <p:ext uri="{BB962C8B-B14F-4D97-AF65-F5344CB8AC3E}">
        <p14:creationId xmlns:p14="http://schemas.microsoft.com/office/powerpoint/2010/main" val="392368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53229"/>
            <a:ext cx="18285714" cy="10285667"/>
            <a:chOff x="0" y="0"/>
            <a:chExt cx="24380952" cy="1371422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080979" y="2781300"/>
            <a:ext cx="10207021" cy="7505700"/>
          </a:xfrm>
          <a:custGeom>
            <a:avLst/>
            <a:gdLst/>
            <a:ahLst/>
            <a:cxnLst/>
            <a:rect l="l" t="t" r="r" b="b"/>
            <a:pathLst>
              <a:path w="10207021" h="7709828">
                <a:moveTo>
                  <a:pt x="0" y="0"/>
                </a:moveTo>
                <a:lnTo>
                  <a:pt x="10207021" y="0"/>
                </a:lnTo>
                <a:lnTo>
                  <a:pt x="10207021" y="7709828"/>
                </a:lnTo>
                <a:lnTo>
                  <a:pt x="0" y="770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" r="-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6232061"/>
            <a:ext cx="7900237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</a:p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Protecting Patient Data and Complying with Healthcare Regulations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901" y="3841282"/>
            <a:ext cx="6869076" cy="212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-10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Aim: </a:t>
            </a:r>
          </a:p>
          <a:p>
            <a:pPr algn="ctr">
              <a:lnSpc>
                <a:spcPct val="150000"/>
              </a:lnSpc>
            </a:pPr>
            <a:r>
              <a:rPr lang="en-US" sz="3200" b="1" spc="-11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Creating an SANS Incident Framework for Healthcare Organization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60" y="8827055"/>
            <a:ext cx="6515358" cy="57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Date: 15th August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047896"/>
            <a:ext cx="61092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2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Number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49480" y="4424332"/>
            <a:ext cx="6438520" cy="4833968"/>
            <a:chOff x="0" y="0"/>
            <a:chExt cx="12209151" cy="9166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9145" cy="9166480"/>
            </a:xfrm>
            <a:custGeom>
              <a:avLst/>
              <a:gdLst/>
              <a:ahLst/>
              <a:cxnLst/>
              <a:rect l="l" t="t" r="r" b="b"/>
              <a:pathLst>
                <a:path w="12209145" h="9166480">
                  <a:moveTo>
                    <a:pt x="0" y="0"/>
                  </a:moveTo>
                  <a:lnTo>
                    <a:pt x="12209145" y="0"/>
                  </a:lnTo>
                  <a:lnTo>
                    <a:pt x="12209145" y="9166480"/>
                  </a:lnTo>
                  <a:lnTo>
                    <a:pt x="0" y="916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81" r="-62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19427" y="1167484"/>
            <a:ext cx="5049147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 Recovery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38200" y="2931180"/>
            <a:ext cx="10751344" cy="51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2800" spc="-10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00" spc="-10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normal operations and secure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5437" y="4083614"/>
            <a:ext cx="11849480" cy="20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secure and clean use EDR before reconnecting to the network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backups to restore patient data.</a:t>
            </a:r>
          </a:p>
          <a:p>
            <a:pPr marL="765813" lvl="2" indent="-255271" algn="l">
              <a:lnSpc>
                <a:spcPts val="3995"/>
              </a:lnSpc>
            </a:pPr>
            <a:endParaRPr lang="en-US" sz="28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910" y="6007420"/>
            <a:ext cx="11102239" cy="19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Recovery Software: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Recuva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EaseUS</a:t>
            </a:r>
            <a:endParaRPr lang="en-US" sz="24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Systems: Veeam, Acronis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IOCs, System Harding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3048" y="8777393"/>
            <a:ext cx="11872799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contingency plans for data recovery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4155" y="3472497"/>
            <a:ext cx="8489024" cy="5611420"/>
            <a:chOff x="0" y="0"/>
            <a:chExt cx="13027948" cy="8306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27913" cy="8306816"/>
            </a:xfrm>
            <a:custGeom>
              <a:avLst/>
              <a:gdLst/>
              <a:ahLst/>
              <a:cxnLst/>
              <a:rect l="l" t="t" r="r" b="b"/>
              <a:pathLst>
                <a:path w="13027913" h="8306816">
                  <a:moveTo>
                    <a:pt x="0" y="0"/>
                  </a:moveTo>
                  <a:lnTo>
                    <a:pt x="13027913" y="0"/>
                  </a:lnTo>
                  <a:lnTo>
                    <a:pt x="13027913" y="8306816"/>
                  </a:lnTo>
                  <a:lnTo>
                    <a:pt x="0" y="8306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56102" y="1280664"/>
            <a:ext cx="6975795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 Lesson Learned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999" y="2842241"/>
            <a:ext cx="14060167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8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future incident response and security posture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4585" y="3955807"/>
            <a:ext cx="8916300" cy="204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 detailed review to identify lessons learned.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Revise incident response plans and security measures based on findings.</a:t>
            </a:r>
          </a:p>
          <a:p>
            <a:pPr marL="788674" lvl="2" indent="-262891" algn="ctr">
              <a:lnSpc>
                <a:spcPts val="4115"/>
              </a:lnSpc>
            </a:pPr>
            <a:endParaRPr lang="en-US" sz="2400" spc="-96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9046" y="6534258"/>
            <a:ext cx="8587379" cy="150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Management Tools: ServiceNow, Jira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Tools: Confluence, SharePoint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7385" y="9354987"/>
            <a:ext cx="15140010" cy="46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Encourages continuous improvement of security measures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876300"/>
            <a:ext cx="16840200" cy="8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/>
        </p:nvSpPr>
        <p:spPr>
          <a:xfrm>
            <a:off x="152400" y="481583"/>
            <a:ext cx="8991600" cy="23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</a:t>
            </a:r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Attack 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Mitigation</a:t>
            </a:r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Controls / </a:t>
            </a:r>
            <a:r>
              <a:rPr lang="en-US" sz="3600" b="1" spc="-168" dirty="0">
                <a:solidFill>
                  <a:srgbClr val="FF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Recommendations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729187"/>
            <a:ext cx="5620158" cy="3303699"/>
            <a:chOff x="0" y="0"/>
            <a:chExt cx="7493544" cy="4404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93508" cy="4404995"/>
            </a:xfrm>
            <a:custGeom>
              <a:avLst/>
              <a:gdLst/>
              <a:ahLst/>
              <a:cxnLst/>
              <a:rect l="l" t="t" r="r" b="b"/>
              <a:pathLst>
                <a:path w="7493508" h="4404995">
                  <a:moveTo>
                    <a:pt x="0" y="0"/>
                  </a:moveTo>
                  <a:lnTo>
                    <a:pt x="7493508" y="0"/>
                  </a:lnTo>
                  <a:lnTo>
                    <a:pt x="7493508" y="4404995"/>
                  </a:lnTo>
                  <a:lnTo>
                    <a:pt x="0" y="44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64" b="-18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32886"/>
            <a:ext cx="5620158" cy="4157481"/>
            <a:chOff x="0" y="0"/>
            <a:chExt cx="7493544" cy="55433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93508" cy="5543296"/>
            </a:xfrm>
            <a:custGeom>
              <a:avLst/>
              <a:gdLst/>
              <a:ahLst/>
              <a:cxnLst/>
              <a:rect l="l" t="t" r="r" b="b"/>
              <a:pathLst>
                <a:path w="7493508" h="5543296">
                  <a:moveTo>
                    <a:pt x="0" y="0"/>
                  </a:moveTo>
                  <a:lnTo>
                    <a:pt x="7493508" y="0"/>
                  </a:lnTo>
                  <a:lnTo>
                    <a:pt x="7493508" y="5543296"/>
                  </a:lnTo>
                  <a:lnTo>
                    <a:pt x="0" y="5543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72" b="-6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34000" y="4205879"/>
            <a:ext cx="12511637" cy="365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Ransomware is a significant threat to healthcare organizations, posing risks to patient data and operational continuity.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effective incident response framework tailored to ransomware can mitigate these risks, ensuring patient data protection and regulatory compliance.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adopting a comprehensive </a:t>
            </a:r>
            <a:r>
              <a:rPr lang="en-US" sz="2000" b="1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framework</a:t>
            </a: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healthcare organizations can protect patient data, maintain regulatory compliance, and effectively respond to ransomware attacks, ensuring the continuity of critical healthcare services.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3146" y="1230385"/>
            <a:ext cx="4141708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43153" y="707935"/>
            <a:ext cx="11024243" cy="6299568"/>
            <a:chOff x="0" y="0"/>
            <a:chExt cx="14698991" cy="83994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98980" cy="8399399"/>
            </a:xfrm>
            <a:custGeom>
              <a:avLst/>
              <a:gdLst/>
              <a:ahLst/>
              <a:cxnLst/>
              <a:rect l="l" t="t" r="r" b="b"/>
              <a:pathLst>
                <a:path w="14698980" h="8399399">
                  <a:moveTo>
                    <a:pt x="0" y="0"/>
                  </a:moveTo>
                  <a:lnTo>
                    <a:pt x="14698980" y="0"/>
                  </a:lnTo>
                  <a:lnTo>
                    <a:pt x="1469898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37377" y="6787920"/>
            <a:ext cx="8413245" cy="25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Questions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467699" y="1409198"/>
            <a:ext cx="3964077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7"/>
              </a:lnSpc>
            </a:pPr>
            <a:r>
              <a:rPr lang="en-US" sz="5400" spc="-16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011" y="2996225"/>
            <a:ext cx="17319979" cy="564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Strategy for Implementing an Incident Response Plan. Alexandre F. et al 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Handler's Handbook, Patrick </a:t>
            </a:r>
            <a:r>
              <a:rPr lang="en-US" sz="2400" b="1" spc="-92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Kral</a:t>
            </a:r>
            <a:endParaRPr lang="en-US" sz="2400" b="1" spc="-92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Security Incident Response Strategy - A Proactive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(IR) Procedure. Ying H. et al. https://onlinelibrary.wiley.com/doi/10.1155/2022/2775249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Stickman Cyber https://www.stickmancyber.com/cybersecurity-blog/incident-response-frameworks-nist-sans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Cybersecurity Threats in Healthcare Organizations: Exposing Vulnerabilities in the Healthcare Information Infrastructure https://worldlibraries.dom.edu/index.php/worldlib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Attacks on the Healthcare Industry, Dr. William Triplett|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612"/>
            <a:ext cx="18285714" cy="10385611"/>
            <a:chOff x="0" y="0"/>
            <a:chExt cx="24380952" cy="13847481"/>
          </a:xfrm>
        </p:grpSpPr>
        <p:sp>
          <p:nvSpPr>
            <p:cNvPr id="3" name="Freeform 3" descr="A blue and white rectangle  Description automatically generated"/>
            <p:cNvSpPr/>
            <p:nvPr/>
          </p:nvSpPr>
          <p:spPr>
            <a:xfrm>
              <a:off x="0" y="0"/>
              <a:ext cx="24380952" cy="13847445"/>
            </a:xfrm>
            <a:custGeom>
              <a:avLst/>
              <a:gdLst/>
              <a:ahLst/>
              <a:cxnLst/>
              <a:rect l="l" t="t" r="r" b="b"/>
              <a:pathLst>
                <a:path w="24380952" h="13847445">
                  <a:moveTo>
                    <a:pt x="0" y="0"/>
                  </a:moveTo>
                  <a:lnTo>
                    <a:pt x="24380952" y="0"/>
                  </a:lnTo>
                  <a:lnTo>
                    <a:pt x="24380952" y="13847445"/>
                  </a:lnTo>
                  <a:lnTo>
                    <a:pt x="0" y="13847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5" r="-4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55289" y="2552700"/>
            <a:ext cx="8708006" cy="638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Incident Response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Incident Response in Healthcare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Assessment in the Healthcare Sector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SANS Framework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Healthcare regulation: HIPAA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playbook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Ransomware threat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3634" y="3471738"/>
            <a:ext cx="5512122" cy="6299568"/>
            <a:chOff x="0" y="0"/>
            <a:chExt cx="7349496" cy="8399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9490" cy="8399399"/>
            </a:xfrm>
            <a:custGeom>
              <a:avLst/>
              <a:gdLst/>
              <a:ahLst/>
              <a:cxnLst/>
              <a:rect l="l" t="t" r="r" b="b"/>
              <a:pathLst>
                <a:path w="7349490" h="8399399">
                  <a:moveTo>
                    <a:pt x="0" y="0"/>
                  </a:moveTo>
                  <a:lnTo>
                    <a:pt x="7349490" y="0"/>
                  </a:lnTo>
                  <a:lnTo>
                    <a:pt x="734949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09537" y="2300035"/>
            <a:ext cx="4084320" cy="8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-1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" y="0"/>
            <a:ext cx="18288000" cy="10287000"/>
            <a:chOff x="0" y="0"/>
            <a:chExt cx="24384000" cy="13716000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286" y="4684215"/>
            <a:ext cx="8644070" cy="6020655"/>
            <a:chOff x="0" y="0"/>
            <a:chExt cx="11525427" cy="80275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25472" cy="8027543"/>
            </a:xfrm>
            <a:custGeom>
              <a:avLst/>
              <a:gdLst/>
              <a:ahLst/>
              <a:cxnLst/>
              <a:rect l="l" t="t" r="r" b="b"/>
              <a:pathLst>
                <a:path w="11525472" h="8027543">
                  <a:moveTo>
                    <a:pt x="0" y="0"/>
                  </a:moveTo>
                  <a:lnTo>
                    <a:pt x="11525472" y="0"/>
                  </a:lnTo>
                  <a:lnTo>
                    <a:pt x="11525472" y="8027543"/>
                  </a:lnTo>
                  <a:lnTo>
                    <a:pt x="0" y="802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48" b="-21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6798" y="4684215"/>
            <a:ext cx="8688915" cy="7008896"/>
            <a:chOff x="0" y="0"/>
            <a:chExt cx="11585220" cy="9345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85211" cy="9345168"/>
            </a:xfrm>
            <a:custGeom>
              <a:avLst/>
              <a:gdLst/>
              <a:ahLst/>
              <a:cxnLst/>
              <a:rect l="l" t="t" r="r" b="b"/>
              <a:pathLst>
                <a:path w="11585211" h="9345168">
                  <a:moveTo>
                    <a:pt x="0" y="0"/>
                  </a:moveTo>
                  <a:lnTo>
                    <a:pt x="11585211" y="0"/>
                  </a:lnTo>
                  <a:lnTo>
                    <a:pt x="11585211" y="9345168"/>
                  </a:lnTo>
                  <a:lnTo>
                    <a:pt x="0" y="9345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384" b="-43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2869" y="1405750"/>
            <a:ext cx="13888356" cy="88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053" spc="-18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400" spc="-18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to Incident Response </a:t>
            </a:r>
            <a:endParaRPr lang="en-US" sz="6053" spc="-18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316215"/>
            <a:ext cx="17914094" cy="211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5"/>
              </a:lnSpc>
            </a:pPr>
            <a:endParaRPr dirty="0"/>
          </a:p>
          <a:p>
            <a:pPr algn="ctr">
              <a:lnSpc>
                <a:spcPts val="4155"/>
              </a:lnSpc>
            </a:pPr>
            <a:r>
              <a:rPr lang="en-US" sz="3010" spc="-8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Incidence response as defined by TechTarget is “an organized, strategic approach to detecting and managing cyberattacks in ways that minimize damage, recovery time, and total costs”.</a:t>
            </a:r>
          </a:p>
          <a:p>
            <a:pPr algn="just">
              <a:lnSpc>
                <a:spcPts val="4155"/>
              </a:lnSpc>
            </a:pPr>
            <a:endParaRPr lang="en-US" sz="3010" spc="-8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3249936"/>
            <a:ext cx="4732328" cy="378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Attacks are consistently Surging in the Healthcare Industry</a:t>
            </a:r>
          </a:p>
          <a:p>
            <a:pPr algn="ctr">
              <a:lnSpc>
                <a:spcPts val="5999"/>
              </a:lnSpc>
            </a:pPr>
            <a:endParaRPr lang="en-US" sz="4400" spc="-14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BBEB-E2DE-3449-E690-682BF839F0AA}"/>
              </a:ext>
            </a:extLst>
          </p:cNvPr>
          <p:cNvSpPr txBox="1"/>
          <p:nvPr/>
        </p:nvSpPr>
        <p:spPr>
          <a:xfrm>
            <a:off x="7620000" y="4191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G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48925-D097-EC1C-15AC-C0053005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74" y="0"/>
            <a:ext cx="1066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F885FC-B8C3-A483-4922-AA04A0BF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3400" r="2172" b="15663"/>
          <a:stretch/>
        </p:blipFill>
        <p:spPr>
          <a:xfrm>
            <a:off x="7772400" y="533400"/>
            <a:ext cx="9982200" cy="975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BC08D-FDEF-029F-D7A0-B3278E803772}"/>
              </a:ext>
            </a:extLst>
          </p:cNvPr>
          <p:cNvSpPr txBox="1"/>
          <p:nvPr/>
        </p:nvSpPr>
        <p:spPr>
          <a:xfrm>
            <a:off x="304800" y="3839064"/>
            <a:ext cx="7315200" cy="157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Of Cyber Threats In Healthcare Sector</a:t>
            </a:r>
          </a:p>
        </p:txBody>
      </p:sp>
    </p:spTree>
    <p:extLst>
      <p:ext uri="{BB962C8B-B14F-4D97-AF65-F5344CB8AC3E}">
        <p14:creationId xmlns:p14="http://schemas.microsoft.com/office/powerpoint/2010/main" val="16564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43" y="2702794"/>
            <a:ext cx="9831378" cy="7584206"/>
          </a:xfrm>
          <a:custGeom>
            <a:avLst/>
            <a:gdLst/>
            <a:ahLst/>
            <a:cxnLst/>
            <a:rect l="l" t="t" r="r" b="b"/>
            <a:pathLst>
              <a:path w="9831378" h="7584206">
                <a:moveTo>
                  <a:pt x="0" y="0"/>
                </a:moveTo>
                <a:lnTo>
                  <a:pt x="9831378" y="0"/>
                </a:lnTo>
                <a:lnTo>
                  <a:pt x="9831378" y="7584206"/>
                </a:lnTo>
                <a:lnTo>
                  <a:pt x="0" y="758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4921" y="1350848"/>
            <a:ext cx="11498157" cy="17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4800" spc="-17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for Incident Response in Healthcare</a:t>
            </a:r>
          </a:p>
          <a:p>
            <a:pPr algn="ctr">
              <a:lnSpc>
                <a:spcPts val="7198"/>
              </a:lnSpc>
            </a:pPr>
            <a:endParaRPr lang="en-US" sz="5999" spc="-17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58400" y="4497186"/>
            <a:ext cx="7539219" cy="315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organizations are prime targets for cyberattacks due to their critical systems and valuable, unchangeable medical data. This makes them vulnerable to long-term exposure to cybercrime, as healthcare data fetch high prices on the dark web.</a:t>
            </a:r>
          </a:p>
        </p:txBody>
      </p:sp>
    </p:spTree>
    <p:extLst>
      <p:ext uri="{BB962C8B-B14F-4D97-AF65-F5344CB8AC3E}">
        <p14:creationId xmlns:p14="http://schemas.microsoft.com/office/powerpoint/2010/main" val="116376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6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743200" y="4204131"/>
            <a:ext cx="12548353" cy="4495801"/>
            <a:chOff x="0" y="0"/>
            <a:chExt cx="21322955" cy="8230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22939" cy="8230908"/>
            </a:xfrm>
            <a:custGeom>
              <a:avLst/>
              <a:gdLst/>
              <a:ahLst/>
              <a:cxnLst/>
              <a:rect l="l" t="t" r="r" b="b"/>
              <a:pathLst>
                <a:path w="21322939" h="8230908">
                  <a:moveTo>
                    <a:pt x="0" y="0"/>
                  </a:moveTo>
                  <a:lnTo>
                    <a:pt x="21322939" y="0"/>
                  </a:lnTo>
                  <a:lnTo>
                    <a:pt x="21322939" y="8230908"/>
                  </a:lnTo>
                  <a:lnTo>
                    <a:pt x="0" y="823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05" b="-16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00921" y="1587041"/>
            <a:ext cx="12032901" cy="177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4800" spc="-17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Assessment in the Healthcare Sector</a:t>
            </a:r>
          </a:p>
          <a:p>
            <a:pPr algn="ctr">
              <a:lnSpc>
                <a:spcPts val="7198"/>
              </a:lnSpc>
            </a:pPr>
            <a:endParaRPr lang="en-US" sz="4800" spc="-17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4927" y="2884145"/>
            <a:ext cx="1463814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4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 Common Types of Security in HealthCare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9200" y="3012346"/>
            <a:ext cx="16110013" cy="6861970"/>
            <a:chOff x="0" y="0"/>
            <a:chExt cx="24382476" cy="10029671"/>
          </a:xfrm>
        </p:grpSpPr>
        <p:sp>
          <p:nvSpPr>
            <p:cNvPr id="5" name="Freeform 5"/>
            <p:cNvSpPr/>
            <p:nvPr/>
          </p:nvSpPr>
          <p:spPr>
            <a:xfrm rot="6000">
              <a:off x="-8734" y="-21270"/>
              <a:ext cx="24399944" cy="10072238"/>
            </a:xfrm>
            <a:custGeom>
              <a:avLst/>
              <a:gdLst/>
              <a:ahLst/>
              <a:cxnLst/>
              <a:rect l="l" t="t" r="r" b="b"/>
              <a:pathLst>
                <a:path w="24399944" h="10072238">
                  <a:moveTo>
                    <a:pt x="0" y="42555"/>
                  </a:moveTo>
                  <a:lnTo>
                    <a:pt x="24382439" y="0"/>
                  </a:lnTo>
                  <a:lnTo>
                    <a:pt x="24399944" y="10029683"/>
                  </a:lnTo>
                  <a:lnTo>
                    <a:pt x="17505" y="10072238"/>
                  </a:lnTo>
                  <a:lnTo>
                    <a:pt x="0" y="42555"/>
                  </a:lnTo>
                  <a:close/>
                </a:path>
              </a:pathLst>
            </a:custGeom>
            <a:blipFill>
              <a:blip r:embed="rId3"/>
              <a:stretch>
                <a:fillRect l="-330" t="-92" r="-3423" b="-32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48437" y="1562100"/>
            <a:ext cx="12851538" cy="164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4800" spc="-16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SANS Incident Response Framework</a:t>
            </a:r>
          </a:p>
          <a:p>
            <a:pPr algn="l">
              <a:lnSpc>
                <a:spcPts val="6598"/>
              </a:lnSpc>
            </a:pPr>
            <a:endParaRPr lang="en-US" sz="5498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1132</Words>
  <Application>Microsoft Office PowerPoint</Application>
  <PresentationFormat>Custom</PresentationFormat>
  <Paragraphs>142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 Bold</vt:lpstr>
      <vt:lpstr>Aptos</vt:lpstr>
      <vt:lpstr>Times New Roman</vt:lpstr>
      <vt:lpstr>Arial</vt:lpstr>
      <vt:lpstr>Calibri</vt:lpstr>
      <vt:lpstr>Wingdings</vt:lpstr>
      <vt:lpstr>Times New Roman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Project .pptx</dc:title>
  <cp:lastModifiedBy>Kate Amarachukwu Igwilo</cp:lastModifiedBy>
  <cp:revision>17</cp:revision>
  <dcterms:created xsi:type="dcterms:W3CDTF">2006-08-16T00:00:00Z</dcterms:created>
  <dcterms:modified xsi:type="dcterms:W3CDTF">2024-08-13T11:56:22Z</dcterms:modified>
  <dc:identifier>DAGNnQVPd-Q</dc:identifier>
</cp:coreProperties>
</file>